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feRing Service Center" userId="45019261a3f7d851" providerId="LiveId" clId="{A9DDFFB8-C452-4135-AC7A-88BCF61A951F}"/>
    <pc:docChg chg="modSld">
      <pc:chgData name="LifeRing Service Center" userId="45019261a3f7d851" providerId="LiveId" clId="{A9DDFFB8-C452-4135-AC7A-88BCF61A951F}" dt="2022-04-13T16:12:17.776" v="5" actId="6549"/>
      <pc:docMkLst>
        <pc:docMk/>
      </pc:docMkLst>
      <pc:sldChg chg="modSp mod">
        <pc:chgData name="LifeRing Service Center" userId="45019261a3f7d851" providerId="LiveId" clId="{A9DDFFB8-C452-4135-AC7A-88BCF61A951F}" dt="2022-04-13T16:12:17.776" v="5" actId="6549"/>
        <pc:sldMkLst>
          <pc:docMk/>
          <pc:sldMk cId="0" sldId="260"/>
        </pc:sldMkLst>
        <pc:spChg chg="mod">
          <ac:chgData name="LifeRing Service Center" userId="45019261a3f7d851" providerId="LiveId" clId="{A9DDFFB8-C452-4135-AC7A-88BCF61A951F}" dt="2022-04-13T16:12:17.776" v="5" actId="6549"/>
          <ac:spMkLst>
            <pc:docMk/>
            <pc:sldMk cId="0" sldId="260"/>
            <ac:spMk id="17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4" name="Google Shape;15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1" name="Google Shape;16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eb374562b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eb374562b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2" name="Google Shape;1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5B5B5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CDCDC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B0245">
                <a:alpha val="69411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FFC866">
                <a:alpha val="69411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50"/>
              <a:buFont typeface="Trebuchet MS"/>
              <a:buNone/>
              <a:defRPr sz="405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>
                <a:solidFill>
                  <a:srgbClr val="FE29A6"/>
                </a:solidFill>
              </a:defRPr>
            </a:lvl1pPr>
            <a:lvl2pPr lvl="1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>
                <a:solidFill>
                  <a:srgbClr val="96888D"/>
                </a:solidFill>
              </a:defRPr>
            </a:lvl2pPr>
            <a:lvl3pPr lvl="2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>
                <a:solidFill>
                  <a:srgbClr val="96888D"/>
                </a:solidFill>
              </a:defRPr>
            </a:lvl3pPr>
            <a:lvl4pPr lvl="3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96888D"/>
                </a:solidFill>
              </a:defRPr>
            </a:lvl4pPr>
            <a:lvl5pPr lvl="4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96888D"/>
                </a:solidFill>
              </a:defRPr>
            </a:lvl5pPr>
            <a:lvl6pPr lvl="5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96888D"/>
                </a:solidFill>
              </a:defRPr>
            </a:lvl6pPr>
            <a:lvl7pPr lvl="6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96888D"/>
                </a:solidFill>
              </a:defRPr>
            </a:lvl7pPr>
            <a:lvl8pPr lvl="7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96888D"/>
                </a:solidFill>
              </a:defRPr>
            </a:lvl8pPr>
            <a:lvl9pPr lvl="8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96888D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33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BA037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96888D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96888D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33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1024604" y="2724150"/>
            <a:ext cx="5418393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Font typeface="Trebuchet MS"/>
              <a:buNone/>
              <a:defRPr sz="1200">
                <a:solidFill>
                  <a:srgbClr val="FE29A6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Font typeface="Trebuchet MS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Font typeface="Trebuchet MS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2"/>
          </p:nvPr>
        </p:nvSpPr>
        <p:spPr>
          <a:xfrm>
            <a:off x="508001" y="3352800"/>
            <a:ext cx="6447501" cy="1178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BA037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96888D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96888D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rgbClr val="FFC8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2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rgbClr val="FFC8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350" b="0" i="0" u="none" strike="noStrike" cap="none">
              <a:solidFill>
                <a:srgbClr val="FFC8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33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BA037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96888D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96888D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33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1"/>
          </p:nvPr>
        </p:nvSpPr>
        <p:spPr>
          <a:xfrm>
            <a:off x="507999" y="3009900"/>
            <a:ext cx="6447502" cy="385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Font typeface="Trebuchet MS"/>
              <a:buNone/>
              <a:defRPr sz="1800">
                <a:solidFill>
                  <a:srgbClr val="BA037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Font typeface="Trebuchet MS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Font typeface="Trebuchet MS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508001" y="3395586"/>
            <a:ext cx="6447501" cy="1135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FE29A6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96888D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96888D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rgbClr val="FFC8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>
                <a:solidFill>
                  <a:srgbClr val="FFC8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sz="33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xfrm>
            <a:off x="507999" y="3009900"/>
            <a:ext cx="6447502" cy="385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Font typeface="Trebuchet MS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Font typeface="Trebuchet MS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2"/>
          </p:nvPr>
        </p:nvSpPr>
        <p:spPr>
          <a:xfrm>
            <a:off x="508001" y="3395586"/>
            <a:ext cx="6447501" cy="1135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FE29A6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96888D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96888D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2276462" y="-148019"/>
            <a:ext cx="2910580" cy="6447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4495739" y="1937215"/>
            <a:ext cx="3938588" cy="97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186264" y="-221063"/>
            <a:ext cx="3938588" cy="5295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Trebuchet MS"/>
              <a:buNone/>
              <a:defRPr sz="3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FE29A6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96888D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96888D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96888D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08001" y="1620442"/>
            <a:ext cx="3138026" cy="2910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3817477" y="1620442"/>
            <a:ext cx="3138026" cy="291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None/>
              <a:defRPr sz="1800" b="0"/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2"/>
          </p:nvPr>
        </p:nvSpPr>
        <p:spPr>
          <a:xfrm>
            <a:off x="506809" y="2052934"/>
            <a:ext cx="3139217" cy="247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3"/>
          </p:nvPr>
        </p:nvSpPr>
        <p:spPr>
          <a:xfrm>
            <a:off x="3816287" y="1620737"/>
            <a:ext cx="3139214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None/>
              <a:defRPr sz="1800" b="0"/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 b="1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4"/>
          </p:nvPr>
        </p:nvSpPr>
        <p:spPr>
          <a:xfrm>
            <a:off x="3816288" y="2052934"/>
            <a:ext cx="3139213" cy="247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Trebuchet MS"/>
              <a:buNone/>
              <a:defRPr sz="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3570346" y="386193"/>
            <a:ext cx="3385156" cy="4144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508001" y="2082802"/>
            <a:ext cx="2890896" cy="1938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/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 sz="900"/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None/>
              <a:defRPr sz="1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508001" y="457200"/>
            <a:ext cx="6447501" cy="2884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508001" y="4025504"/>
            <a:ext cx="6447500" cy="505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 sz="900"/>
            </a:lvl1pPr>
            <a:lvl2pPr marL="914400" lvl="1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5pPr>
            <a:lvl6pPr marL="2743200" lvl="5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6pPr>
            <a:lvl7pPr marL="3200400" lvl="6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7pPr>
            <a:lvl8pPr marL="3657600" lvl="7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8pPr>
            <a:lvl9pPr marL="4114800" lvl="8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14509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5B5B5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CDCDC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B0245">
                <a:alpha val="69411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FFC866">
                <a:alpha val="69411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9718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►"/>
              <a:defRPr sz="135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8956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81939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►"/>
              <a:defRPr sz="105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74319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sz="9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7432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sz="9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7432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sz="9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7432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sz="9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7432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sz="9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7432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sz="900" b="0" i="0" u="none" strike="noStrike" cap="none">
                <a:solidFill>
                  <a:srgbClr val="BA037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rgbClr val="96888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rgbClr val="96888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sz="675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e@lifering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ifering.org" TargetMode="External"/><Relationship Id="rId4" Type="http://schemas.openxmlformats.org/officeDocument/2006/relationships/hyperlink" Target="mailto:service@lifering.or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>
            <a:spLocks noGrp="1"/>
          </p:cNvSpPr>
          <p:nvPr>
            <p:ph type="subTitle" idx="1"/>
          </p:nvPr>
        </p:nvSpPr>
        <p:spPr>
          <a:xfrm>
            <a:off x="-233434" y="2432419"/>
            <a:ext cx="8520600" cy="8525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sz="4500">
                <a:solidFill>
                  <a:srgbClr val="181818"/>
                </a:solidFill>
              </a:rPr>
              <a:t>Empower Your Sober Self</a:t>
            </a:r>
            <a:endParaRPr/>
          </a:p>
        </p:txBody>
      </p:sp>
      <p:pic>
        <p:nvPicPr>
          <p:cNvPr id="144" name="Google Shape;144;p18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94766" y="556181"/>
            <a:ext cx="5664200" cy="1391747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8"/>
          <p:cNvSpPr txBox="1"/>
          <p:nvPr/>
        </p:nvSpPr>
        <p:spPr>
          <a:xfrm>
            <a:off x="2005925" y="3769475"/>
            <a:ext cx="4041900" cy="4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Opening Message</a:t>
            </a:r>
            <a:endParaRPr sz="1400" b="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19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166" y="4760314"/>
            <a:ext cx="1269034" cy="31181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9"/>
          <p:cNvSpPr txBox="1"/>
          <p:nvPr/>
        </p:nvSpPr>
        <p:spPr>
          <a:xfrm>
            <a:off x="446450" y="1017475"/>
            <a:ext cx="6858000" cy="24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1800" b="1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LIFERING SECULAR RECOVERY</a:t>
            </a:r>
            <a:endParaRPr sz="1800" b="1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www.lifering.org</a:t>
            </a:r>
            <a:endParaRPr sz="20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LifeRing</a:t>
            </a:r>
            <a:r>
              <a:rPr lang="en-US" sz="1600" b="1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16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is an abstinence-based, anonymous organization dedicated to providing a safe meeting space where you can experience a non-judgmental recovery conversation with your peers. We do this through the lens of  LifeRing's 3-S philosophy of </a:t>
            </a:r>
            <a:r>
              <a:rPr lang="en-US" sz="1600" b="1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Sobriety</a:t>
            </a:r>
            <a:r>
              <a:rPr lang="en-US" sz="16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, </a:t>
            </a:r>
            <a:r>
              <a:rPr lang="en-US" sz="1600" b="1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Secularity</a:t>
            </a:r>
            <a:r>
              <a:rPr lang="en-US" sz="16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, and </a:t>
            </a:r>
            <a:r>
              <a:rPr lang="en-US" sz="1600" b="1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Self-Help.</a:t>
            </a:r>
            <a:endParaRPr sz="1600" b="1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br>
              <a:rPr lang="en-US" sz="16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</a:br>
            <a:r>
              <a:rPr lang="en-US" sz="16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br>
              <a:rPr lang="en-US" sz="16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</a:br>
            <a:endParaRPr sz="16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0"/>
          <p:cNvSpPr txBox="1"/>
          <p:nvPr/>
        </p:nvSpPr>
        <p:spPr>
          <a:xfrm>
            <a:off x="331300" y="654850"/>
            <a:ext cx="6862200" cy="32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00"/>
                </a:solidFill>
                <a:latin typeface="Rockwell"/>
                <a:ea typeface="Rockwell"/>
                <a:cs typeface="Rockwell"/>
                <a:sym typeface="Rockwell"/>
              </a:rPr>
              <a:t>Sobriety</a:t>
            </a:r>
            <a:r>
              <a:rPr lang="en-US" sz="1400" b="1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:</a:t>
            </a:r>
            <a:r>
              <a:rPr lang="en-US" sz="1400" b="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  We feel that in order to remain in recovery, we must make sobriety the top priority in our lives and maintain complete abstinence from alcohol and illicit or non-medically indicated drugs.</a:t>
            </a:r>
            <a:endParaRPr sz="1400" b="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222222"/>
                </a:solidFill>
                <a:latin typeface="Rockwell"/>
                <a:ea typeface="Rockwell"/>
                <a:cs typeface="Rockwell"/>
                <a:sym typeface="Rockwel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00"/>
                </a:solidFill>
                <a:latin typeface="Rockwell"/>
                <a:ea typeface="Rockwell"/>
                <a:cs typeface="Rockwell"/>
                <a:sym typeface="Rockwell"/>
              </a:rPr>
              <a:t>Secularity</a:t>
            </a:r>
            <a:r>
              <a:rPr lang="en-US" sz="1400" b="1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:</a:t>
            </a:r>
            <a:r>
              <a:rPr lang="en-US" sz="1400" b="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 Out of respect for people of all beliefs and faiths, we conduct our meetings in a secular way, which means that we do not use prayer or talk about religion in the meeting.</a:t>
            </a:r>
            <a:endParaRPr sz="1400" b="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00"/>
                </a:solidFill>
                <a:latin typeface="Rockwell"/>
                <a:ea typeface="Rockwell"/>
                <a:cs typeface="Rockwell"/>
                <a:sym typeface="Rockwell"/>
              </a:rPr>
              <a:t>Self-Help</a:t>
            </a:r>
            <a:r>
              <a:rPr lang="en-US" sz="1400" b="1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:</a:t>
            </a:r>
            <a:r>
              <a:rPr lang="en-US" sz="1400" b="1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14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We each rely on our personal efforts, the help of this group, and family and friends to </a:t>
            </a: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maintain</a:t>
            </a:r>
            <a:r>
              <a:rPr lang="en-US" sz="14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long term </a:t>
            </a: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sobriety</a:t>
            </a:r>
            <a:r>
              <a:rPr lang="en-US" sz="14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We believe that with work and support, we can empower our “Sober Selves” and reclaim our lives from self-destructive using. Interacting with others like ourselves breaks down the hopelessness we may have felt when trying to deal with our problems in isolation.</a:t>
            </a:r>
            <a:endParaRPr sz="1400" b="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57" name="Google Shape;157;p20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166" y="4760314"/>
            <a:ext cx="1269032" cy="311813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0"/>
          <p:cNvSpPr txBox="1"/>
          <p:nvPr/>
        </p:nvSpPr>
        <p:spPr>
          <a:xfrm>
            <a:off x="331300" y="125800"/>
            <a:ext cx="6813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LifeRing's 3-S Philosophy</a:t>
            </a:r>
            <a:endParaRPr sz="1800" b="1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1"/>
          <p:cNvSpPr txBox="1"/>
          <p:nvPr/>
        </p:nvSpPr>
        <p:spPr>
          <a:xfrm>
            <a:off x="331175" y="611275"/>
            <a:ext cx="6970500" cy="154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Rockwell"/>
              <a:buChar char="●"/>
            </a:pPr>
            <a:r>
              <a:rPr lang="en-US" sz="120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This is a </a:t>
            </a:r>
            <a:r>
              <a:rPr lang="en-US" sz="1200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cross-talk meeting.</a:t>
            </a:r>
            <a:r>
              <a:rPr lang="en-US" sz="120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Everyone can take part in the recovery discussion.</a:t>
            </a:r>
            <a:endParaRPr sz="1200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Rockwell"/>
              <a:buChar char="●"/>
            </a:pPr>
            <a:r>
              <a:rPr lang="en-US" sz="120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For those people who wish to do check-in, please </a:t>
            </a:r>
            <a:r>
              <a:rPr lang="en-US" sz="12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introduce yourself by your first name and, if you wish, your last drug of choice and your recovery time. </a:t>
            </a:r>
            <a:r>
              <a:rPr lang="en-US" sz="120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Talk about the struggles you are having maintaining sobriety and the recovery victories you have achieved during the week.</a:t>
            </a:r>
            <a:endParaRPr sz="1200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Rockwell"/>
              <a:buChar char="●"/>
            </a:pPr>
            <a:r>
              <a:rPr lang="en-US" sz="120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For those who do not wish to check-in,  you have the option of introducing a topic related to recovery that you and others might be interested in talking about.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br>
              <a:rPr lang="en-US" sz="16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</a:br>
            <a:endParaRPr sz="16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1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br>
              <a:rPr lang="en-US" sz="14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</a:br>
            <a:endParaRPr sz="16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64" name="Google Shape;164;p21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166" y="4760314"/>
            <a:ext cx="1269032" cy="311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15238" y="2257200"/>
            <a:ext cx="4202375" cy="207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1"/>
          <p:cNvSpPr txBox="1"/>
          <p:nvPr/>
        </p:nvSpPr>
        <p:spPr>
          <a:xfrm>
            <a:off x="331175" y="88825"/>
            <a:ext cx="6970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This is a Group Discussion about Recovery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2"/>
          <p:cNvSpPr txBox="1"/>
          <p:nvPr/>
        </p:nvSpPr>
        <p:spPr>
          <a:xfrm>
            <a:off x="331175" y="757650"/>
            <a:ext cx="6729000" cy="25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 dirty="0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Rockwell"/>
              <a:buChar char="●"/>
            </a:pPr>
            <a:r>
              <a:rPr lang="en-US" sz="1200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This meeting is one hour long, and we usually have an “after meeting” for </a:t>
            </a:r>
            <a:r>
              <a:rPr lang="en-US" sz="120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those who </a:t>
            </a:r>
            <a:r>
              <a:rPr lang="en-US" sz="1200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wish it.</a:t>
            </a:r>
            <a:endParaRPr sz="1200" dirty="0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Rockwell"/>
              <a:buChar char="●"/>
            </a:pPr>
            <a:r>
              <a:rPr lang="en-US" sz="1200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Visitors who are not in recovery please use Zoom Chat and let us know why you are here.</a:t>
            </a:r>
            <a:endParaRPr sz="1200" dirty="0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Rockwell"/>
              <a:buChar char="●"/>
            </a:pPr>
            <a:r>
              <a:rPr lang="en-US" sz="1200" b="0" i="0" u="none" strike="noStrike" cap="none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If you are under the influence of alcohol or drugs please remain quiet during this meeting. Some of us</a:t>
            </a:r>
            <a:r>
              <a:rPr lang="en-US" sz="1200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wi</a:t>
            </a:r>
            <a:r>
              <a:rPr lang="en-US" sz="1200" b="0" i="0" u="none" strike="noStrike" cap="none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ll remain after the regular meeting to talk to you. </a:t>
            </a:r>
            <a:endParaRPr sz="1200" b="0" i="0" u="none" strike="noStrike" cap="none" dirty="0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Rockwell"/>
              <a:buChar char="●"/>
            </a:pPr>
            <a:r>
              <a:rPr lang="en-US" sz="1200" b="0" i="0" u="none" strike="noStrike" cap="none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Please refrain from offering advice. Use “I” statements rather than “you should” statements when talking to others about your recovery.</a:t>
            </a:r>
            <a:endParaRPr sz="1200" b="0" i="0" u="none" strike="noStrike" cap="none" dirty="0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Rockwell"/>
              <a:buChar char="●"/>
            </a:pPr>
            <a:r>
              <a:rPr lang="en-US" sz="1200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U</a:t>
            </a:r>
            <a:r>
              <a:rPr lang="en-US" sz="1200" b="0" i="0" u="none" strike="noStrike" cap="none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se the Zoom Chat for </a:t>
            </a:r>
            <a:r>
              <a:rPr lang="en-US" sz="1200" b="1" i="0" u="sng" strike="noStrike" cap="none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recovery messages</a:t>
            </a:r>
            <a:r>
              <a:rPr lang="en-US" sz="1200" b="0" i="0" u="none" strike="noStrike" cap="none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only</a:t>
            </a:r>
            <a:r>
              <a:rPr lang="en-US" sz="1200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.</a:t>
            </a:r>
            <a:endParaRPr sz="1200" dirty="0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Rockwell"/>
              <a:buChar char="●"/>
            </a:pPr>
            <a:r>
              <a:rPr lang="en-US" sz="1200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A meeting verification link will be posted in Zoom chat </a:t>
            </a:r>
            <a:r>
              <a:rPr lang="en-US" sz="1200" b="1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before the end of the meeting</a:t>
            </a:r>
            <a:r>
              <a:rPr lang="en-US" sz="1200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. If you do not have access to Zoom chat, please email </a:t>
            </a:r>
            <a:r>
              <a:rPr lang="en-US" sz="1200" u="sng" dirty="0">
                <a:solidFill>
                  <a:srgbClr val="1155CC"/>
                </a:solidFill>
                <a:latin typeface="Rockwell"/>
                <a:ea typeface="Rockwell"/>
                <a:cs typeface="Rockwell"/>
                <a:sym typeface="Rockwel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service@lifering.org</a:t>
            </a:r>
            <a:r>
              <a:rPr lang="en-US" sz="1200" dirty="0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and indicate you want the “Meeting Verification Link”.</a:t>
            </a:r>
            <a:endParaRPr sz="1200" dirty="0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72" name="Google Shape;172;p22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1166" y="4760314"/>
            <a:ext cx="1269032" cy="311813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2"/>
          <p:cNvSpPr txBox="1"/>
          <p:nvPr/>
        </p:nvSpPr>
        <p:spPr>
          <a:xfrm>
            <a:off x="331175" y="295950"/>
            <a:ext cx="6729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Rules of the Road</a:t>
            </a:r>
            <a:endParaRPr sz="18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23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166" y="4760314"/>
            <a:ext cx="1269032" cy="311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3050" y="1576875"/>
            <a:ext cx="1553475" cy="2317602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3"/>
          <p:cNvSpPr txBox="1"/>
          <p:nvPr/>
        </p:nvSpPr>
        <p:spPr>
          <a:xfrm>
            <a:off x="582450" y="421025"/>
            <a:ext cx="68277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1800" b="1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LifeRing Books</a:t>
            </a:r>
            <a:endParaRPr sz="18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www.lifering.org/books/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3"/>
          <p:cNvSpPr txBox="1"/>
          <p:nvPr/>
        </p:nvSpPr>
        <p:spPr>
          <a:xfrm>
            <a:off x="2455950" y="1585175"/>
            <a:ext cx="4526100" cy="27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ckwell"/>
              <a:buChar char="●"/>
            </a:pPr>
            <a:r>
              <a:rPr lang="en-US" sz="1200" i="1" u="none" strike="noStrike" cap="none">
                <a:solidFill>
                  <a:schemeClr val="accent2"/>
                </a:solidFill>
                <a:latin typeface="Rockwell"/>
                <a:ea typeface="Rockwell"/>
                <a:cs typeface="Rockwell"/>
                <a:sym typeface="Rockwell"/>
              </a:rPr>
              <a:t>Empowering Your Sober Self</a:t>
            </a:r>
            <a:r>
              <a:rPr lang="en-US" sz="1200" i="0" u="none" strike="noStrike" cap="none">
                <a:solidFill>
                  <a:schemeClr val="accent2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120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- $20.00, Presents an overview of the LifeRing philosophy and methodology.</a:t>
            </a:r>
            <a:endParaRPr sz="120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ckwell"/>
              <a:buChar char="●"/>
            </a:pPr>
            <a:r>
              <a:rPr lang="en-US" sz="1200" i="1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rPr>
              <a:t>Humanly Possible</a:t>
            </a:r>
            <a:r>
              <a:rPr lang="en-US" sz="120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 - $15.00, A collection of stories from people who have used a secular strategy to recover from substance addiction. </a:t>
            </a:r>
            <a:endParaRPr sz="120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ckwell"/>
              <a:buChar char="●"/>
            </a:pPr>
            <a:r>
              <a:rPr lang="en-US" sz="1200" i="1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rPr>
              <a:t>How Was Your Week</a:t>
            </a:r>
            <a:r>
              <a:rPr lang="en-US" sz="120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120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- $15.00, A manual for convenors outlining the needed information and best practices for convening a LifeRing meeting.</a:t>
            </a:r>
            <a:endParaRPr sz="120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ckwell"/>
              <a:buChar char="●"/>
            </a:pPr>
            <a:r>
              <a:rPr lang="en-US" sz="1200" i="1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rPr>
              <a:t>Recovery by Choice</a:t>
            </a:r>
            <a:r>
              <a:rPr lang="en-US" sz="1200" i="1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, A Workbook</a:t>
            </a:r>
            <a:r>
              <a:rPr lang="en-US" sz="1200" i="0" u="none" strike="noStrike" cap="none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 - $25.00, offers a structured approach for the recovering person to build an abstinence-based “Personal Recovery Program (PRP)”.</a:t>
            </a:r>
            <a:endParaRPr sz="1200" i="0" u="none" strike="noStrike" cap="none">
              <a:solidFill>
                <a:srgbClr val="000000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24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166" y="4760314"/>
            <a:ext cx="1269031" cy="311814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4"/>
          <p:cNvSpPr txBox="1"/>
          <p:nvPr/>
        </p:nvSpPr>
        <p:spPr>
          <a:xfrm>
            <a:off x="1021300" y="2272025"/>
            <a:ext cx="59250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WE NEED CONVENORS</a:t>
            </a:r>
            <a:endParaRPr sz="1300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If you have 6 months of continuous sobriety, are familiar with LifeRing’s 3-S philosophy of </a:t>
            </a:r>
            <a:r>
              <a:rPr lang="en-US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Sobriety</a:t>
            </a: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, </a:t>
            </a:r>
            <a:r>
              <a:rPr lang="en-US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Secularity</a:t>
            </a: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, and </a:t>
            </a:r>
            <a:r>
              <a:rPr lang="en-US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Self-Help</a:t>
            </a: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, and understand the concept of cross-talk,</a:t>
            </a:r>
            <a:r>
              <a:rPr lang="en-US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you can become a convenor. Please contact the Service Center at </a:t>
            </a:r>
            <a:r>
              <a:rPr lang="en-US" u="sng">
                <a:solidFill>
                  <a:srgbClr val="1155CC"/>
                </a:solidFill>
                <a:latin typeface="Rockwell"/>
                <a:ea typeface="Rockwell"/>
                <a:cs typeface="Rockwell"/>
                <a:sym typeface="Rockwel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service@lifering.org</a:t>
            </a:r>
            <a:r>
              <a:rPr lang="en-US">
                <a:solidFill>
                  <a:srgbClr val="1155CC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and let the team know you are interested.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4"/>
          <p:cNvSpPr txBox="1"/>
          <p:nvPr/>
        </p:nvSpPr>
        <p:spPr>
          <a:xfrm>
            <a:off x="1021300" y="907275"/>
            <a:ext cx="59250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PLEASE DONATE</a:t>
            </a:r>
            <a:endParaRPr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You can help LifeRing change a life. Together we can reach more people who are still struggling on their recovery journey. Please go to </a:t>
            </a:r>
            <a:r>
              <a:rPr lang="en-US" u="sng">
                <a:solidFill>
                  <a:srgbClr val="1155CC"/>
                </a:solidFill>
                <a:latin typeface="Rockwell"/>
                <a:ea typeface="Rockwell"/>
                <a:cs typeface="Rockwell"/>
                <a:sym typeface="Rockwel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www.lifering.org</a:t>
            </a:r>
            <a:r>
              <a:rPr lang="en-US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and donate. Help others on the road to recovery.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4"/>
          <p:cNvSpPr txBox="1"/>
          <p:nvPr/>
        </p:nvSpPr>
        <p:spPr>
          <a:xfrm>
            <a:off x="1021300" y="355250"/>
            <a:ext cx="5925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Wish List</a:t>
            </a:r>
            <a:endParaRPr sz="18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5"/>
          <p:cNvSpPr txBox="1"/>
          <p:nvPr/>
        </p:nvSpPr>
        <p:spPr>
          <a:xfrm>
            <a:off x="331175" y="1839775"/>
            <a:ext cx="7047300" cy="21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900" b="1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For additional information about LifeRing go to</a:t>
            </a:r>
            <a:endParaRPr sz="1900" b="1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900" b="1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3600" b="1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  <a:t>www.lifering.org</a:t>
            </a:r>
            <a:endParaRPr sz="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br>
              <a:rPr lang="en-US" sz="16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</a:br>
            <a:endParaRPr sz="16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1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br>
              <a:rPr lang="en-US" sz="1400" b="0" i="0" u="none" strike="noStrike" cap="none">
                <a:solidFill>
                  <a:srgbClr val="181818"/>
                </a:solidFill>
                <a:latin typeface="Rockwell"/>
                <a:ea typeface="Rockwell"/>
                <a:cs typeface="Rockwell"/>
                <a:sym typeface="Rockwell"/>
              </a:rPr>
            </a:br>
            <a:endParaRPr sz="1600" b="0" i="0" u="none" strike="noStrike" cap="none">
              <a:solidFill>
                <a:srgbClr val="181818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95" name="Google Shape;195;p25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166" y="4760314"/>
            <a:ext cx="1269032" cy="3118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LifeRing">
      <a:dk1>
        <a:srgbClr val="520232"/>
      </a:dk1>
      <a:lt1>
        <a:srgbClr val="F2F2F2"/>
      </a:lt1>
      <a:dk2>
        <a:srgbClr val="73024B"/>
      </a:dk2>
      <a:lt2>
        <a:srgbClr val="FCF7FC"/>
      </a:lt2>
      <a:accent1>
        <a:srgbClr val="FFA400"/>
      </a:accent1>
      <a:accent2>
        <a:srgbClr val="8F035D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Office PowerPoint</Application>
  <PresentationFormat>On-screen Show (16:9)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Noto Sans Symbols</vt:lpstr>
      <vt:lpstr>Rockwell</vt:lpstr>
      <vt:lpstr>Trebuchet MS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LifeRing Service Center</cp:lastModifiedBy>
  <cp:revision>1</cp:revision>
  <dcterms:modified xsi:type="dcterms:W3CDTF">2022-04-13T16:12:22Z</dcterms:modified>
</cp:coreProperties>
</file>